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5"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5" d="100"/>
          <a:sy n="155" d="100"/>
        </p:scale>
        <p:origin x="453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5A583CB2-D651-D448-9B9D-1EA7911547D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1B56C-0F69-324D-BC64-1F304E2A540D}" type="slidenum">
              <a:rPr lang="en-US" smtClean="0"/>
              <a:t>‹#›</a:t>
            </a:fld>
            <a:endParaRPr lang="en-US"/>
          </a:p>
        </p:txBody>
      </p:sp>
    </p:spTree>
    <p:extLst>
      <p:ext uri="{BB962C8B-B14F-4D97-AF65-F5344CB8AC3E}">
        <p14:creationId xmlns:p14="http://schemas.microsoft.com/office/powerpoint/2010/main" val="213522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5A583CB2-D651-D448-9B9D-1EA7911547D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1B56C-0F69-324D-BC64-1F304E2A540D}" type="slidenum">
              <a:rPr lang="en-US" smtClean="0"/>
              <a:t>‹#›</a:t>
            </a:fld>
            <a:endParaRPr lang="en-US"/>
          </a:p>
        </p:txBody>
      </p:sp>
    </p:spTree>
    <p:extLst>
      <p:ext uri="{BB962C8B-B14F-4D97-AF65-F5344CB8AC3E}">
        <p14:creationId xmlns:p14="http://schemas.microsoft.com/office/powerpoint/2010/main" val="180184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5A583CB2-D651-D448-9B9D-1EA7911547D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1B56C-0F69-324D-BC64-1F304E2A540D}" type="slidenum">
              <a:rPr lang="en-US" smtClean="0"/>
              <a:t>‹#›</a:t>
            </a:fld>
            <a:endParaRPr lang="en-US"/>
          </a:p>
        </p:txBody>
      </p:sp>
    </p:spTree>
    <p:extLst>
      <p:ext uri="{BB962C8B-B14F-4D97-AF65-F5344CB8AC3E}">
        <p14:creationId xmlns:p14="http://schemas.microsoft.com/office/powerpoint/2010/main" val="419763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5A583CB2-D651-D448-9B9D-1EA7911547D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1B56C-0F69-324D-BC64-1F304E2A540D}" type="slidenum">
              <a:rPr lang="en-US" smtClean="0"/>
              <a:t>‹#›</a:t>
            </a:fld>
            <a:endParaRPr lang="en-US"/>
          </a:p>
        </p:txBody>
      </p:sp>
    </p:spTree>
    <p:extLst>
      <p:ext uri="{BB962C8B-B14F-4D97-AF65-F5344CB8AC3E}">
        <p14:creationId xmlns:p14="http://schemas.microsoft.com/office/powerpoint/2010/main" val="243547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5A583CB2-D651-D448-9B9D-1EA7911547D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1B56C-0F69-324D-BC64-1F304E2A540D}" type="slidenum">
              <a:rPr lang="en-US" smtClean="0"/>
              <a:t>‹#›</a:t>
            </a:fld>
            <a:endParaRPr lang="en-US"/>
          </a:p>
        </p:txBody>
      </p:sp>
    </p:spTree>
    <p:extLst>
      <p:ext uri="{BB962C8B-B14F-4D97-AF65-F5344CB8AC3E}">
        <p14:creationId xmlns:p14="http://schemas.microsoft.com/office/powerpoint/2010/main" val="253889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5A583CB2-D651-D448-9B9D-1EA7911547D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1B56C-0F69-324D-BC64-1F304E2A540D}" type="slidenum">
              <a:rPr lang="en-US" smtClean="0"/>
              <a:t>‹#›</a:t>
            </a:fld>
            <a:endParaRPr lang="en-US"/>
          </a:p>
        </p:txBody>
      </p:sp>
    </p:spTree>
    <p:extLst>
      <p:ext uri="{BB962C8B-B14F-4D97-AF65-F5344CB8AC3E}">
        <p14:creationId xmlns:p14="http://schemas.microsoft.com/office/powerpoint/2010/main" val="23696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5A583CB2-D651-D448-9B9D-1EA7911547DC}"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F1B56C-0F69-324D-BC64-1F304E2A540D}" type="slidenum">
              <a:rPr lang="en-US" smtClean="0"/>
              <a:t>‹#›</a:t>
            </a:fld>
            <a:endParaRPr lang="en-US"/>
          </a:p>
        </p:txBody>
      </p:sp>
    </p:spTree>
    <p:extLst>
      <p:ext uri="{BB962C8B-B14F-4D97-AF65-F5344CB8AC3E}">
        <p14:creationId xmlns:p14="http://schemas.microsoft.com/office/powerpoint/2010/main" val="193058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5A583CB2-D651-D448-9B9D-1EA7911547DC}"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F1B56C-0F69-324D-BC64-1F304E2A540D}" type="slidenum">
              <a:rPr lang="en-US" smtClean="0"/>
              <a:t>‹#›</a:t>
            </a:fld>
            <a:endParaRPr lang="en-US"/>
          </a:p>
        </p:txBody>
      </p:sp>
    </p:spTree>
    <p:extLst>
      <p:ext uri="{BB962C8B-B14F-4D97-AF65-F5344CB8AC3E}">
        <p14:creationId xmlns:p14="http://schemas.microsoft.com/office/powerpoint/2010/main" val="365297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83CB2-D651-D448-9B9D-1EA7911547DC}"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1B56C-0F69-324D-BC64-1F304E2A540D}" type="slidenum">
              <a:rPr lang="en-US" smtClean="0"/>
              <a:t>‹#›</a:t>
            </a:fld>
            <a:endParaRPr lang="en-US"/>
          </a:p>
        </p:txBody>
      </p:sp>
    </p:spTree>
    <p:extLst>
      <p:ext uri="{BB962C8B-B14F-4D97-AF65-F5344CB8AC3E}">
        <p14:creationId xmlns:p14="http://schemas.microsoft.com/office/powerpoint/2010/main" val="109425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5A583CB2-D651-D448-9B9D-1EA7911547D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1B56C-0F69-324D-BC64-1F304E2A540D}" type="slidenum">
              <a:rPr lang="en-US" smtClean="0"/>
              <a:t>‹#›</a:t>
            </a:fld>
            <a:endParaRPr lang="en-US"/>
          </a:p>
        </p:txBody>
      </p:sp>
    </p:spTree>
    <p:extLst>
      <p:ext uri="{BB962C8B-B14F-4D97-AF65-F5344CB8AC3E}">
        <p14:creationId xmlns:p14="http://schemas.microsoft.com/office/powerpoint/2010/main" val="217792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5A583CB2-D651-D448-9B9D-1EA7911547D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1B56C-0F69-324D-BC64-1F304E2A540D}" type="slidenum">
              <a:rPr lang="en-US" smtClean="0"/>
              <a:t>‹#›</a:t>
            </a:fld>
            <a:endParaRPr lang="en-US"/>
          </a:p>
        </p:txBody>
      </p:sp>
    </p:spTree>
    <p:extLst>
      <p:ext uri="{BB962C8B-B14F-4D97-AF65-F5344CB8AC3E}">
        <p14:creationId xmlns:p14="http://schemas.microsoft.com/office/powerpoint/2010/main" val="208458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83CB2-D651-D448-9B9D-1EA7911547DC}" type="datetimeFigureOut">
              <a:rPr lang="en-US" smtClean="0"/>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1B56C-0F69-324D-BC64-1F304E2A540D}" type="slidenum">
              <a:rPr lang="en-US" smtClean="0"/>
              <a:t>‹#›</a:t>
            </a:fld>
            <a:endParaRPr lang="en-US"/>
          </a:p>
        </p:txBody>
      </p:sp>
    </p:spTree>
    <p:extLst>
      <p:ext uri="{BB962C8B-B14F-4D97-AF65-F5344CB8AC3E}">
        <p14:creationId xmlns:p14="http://schemas.microsoft.com/office/powerpoint/2010/main" val="2617329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mericanrhetoric.com/MovieSpeeches/moviespeechnetwork2.html"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youtube.com/watch?v=dX25PDBb708" TargetMode="External"/><Relationship Id="rId5" Type="http://schemas.openxmlformats.org/officeDocument/2006/relationships/hyperlink" Target="http://www.americanrhetoric.com/MovieSpeeches/moviespeechthegreatdictator.html" TargetMode="External"/><Relationship Id="rId4" Type="http://schemas.openxmlformats.org/officeDocument/2006/relationships/hyperlink" Target="https://www.youtube.com/watch?v=QcvjoWOwnn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utDs2tI14IQ"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AG39jKi0lI" TargetMode="External"/><Relationship Id="rId2" Type="http://schemas.openxmlformats.org/officeDocument/2006/relationships/hyperlink" Target="http://www.dailymotion.com/video/x1y1ez7_tony-abbott-last-week-tonight_new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Mb3Ag95h5_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3 Verbal Communication		</a:t>
            </a:r>
            <a:r>
              <a:rPr lang="en-US" sz="1600" dirty="0">
                <a:solidFill>
                  <a:schemeClr val="tx1"/>
                </a:solidFill>
              </a:rPr>
              <a:t>	</a:t>
            </a:r>
            <a:r>
              <a:rPr lang="en-US" sz="1600" dirty="0" smtClean="0">
                <a:solidFill>
                  <a:schemeClr val="tx1"/>
                </a:solidFill>
              </a:rPr>
              <a:t>   Keimyung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3.1 Language and Meaning</a:t>
            </a:r>
            <a:endParaRPr lang="en-US" sz="3200" b="1" dirty="0"/>
          </a:p>
        </p:txBody>
      </p:sp>
      <p:sp>
        <p:nvSpPr>
          <p:cNvPr id="2" name="TextBox 1"/>
          <p:cNvSpPr txBox="1"/>
          <p:nvPr/>
        </p:nvSpPr>
        <p:spPr>
          <a:xfrm>
            <a:off x="388340" y="1549568"/>
            <a:ext cx="8269183" cy="4975721"/>
          </a:xfrm>
          <a:prstGeom prst="rect">
            <a:avLst/>
          </a:prstGeom>
          <a:noFill/>
        </p:spPr>
        <p:txBody>
          <a:bodyPr wrap="square" rtlCol="0">
            <a:spAutoFit/>
          </a:bodyPr>
          <a:lstStyle/>
          <a:p>
            <a:pPr marL="457200" indent="-457200">
              <a:buFont typeface="Arial"/>
              <a:buChar char="•"/>
            </a:pPr>
            <a:r>
              <a:rPr lang="en-US" sz="3200" dirty="0" smtClean="0"/>
              <a:t>Language is </a:t>
            </a:r>
            <a:r>
              <a:rPr lang="en-US" sz="3200" b="1" dirty="0" smtClean="0"/>
              <a:t>Symbolic</a:t>
            </a:r>
          </a:p>
          <a:p>
            <a:pPr marL="914400" lvl="1" indent="-457200">
              <a:lnSpc>
                <a:spcPct val="150000"/>
              </a:lnSpc>
              <a:buFont typeface="Arial"/>
              <a:buChar char="•"/>
            </a:pPr>
            <a:r>
              <a:rPr lang="en-US" sz="3200" dirty="0"/>
              <a:t>W</a:t>
            </a:r>
            <a:r>
              <a:rPr lang="en-US" sz="3200" dirty="0" smtClean="0"/>
              <a:t>e combine symbols to give us language systems or </a:t>
            </a:r>
            <a:r>
              <a:rPr lang="en-US" sz="3200" b="1" dirty="0" smtClean="0"/>
              <a:t>codes</a:t>
            </a:r>
          </a:p>
          <a:p>
            <a:pPr marL="914400" lvl="1" indent="-457200">
              <a:lnSpc>
                <a:spcPct val="150000"/>
              </a:lnSpc>
              <a:buFont typeface="Arial"/>
              <a:buChar char="•"/>
            </a:pPr>
            <a:r>
              <a:rPr lang="en-US" sz="3200" dirty="0" smtClean="0"/>
              <a:t>These </a:t>
            </a:r>
            <a:r>
              <a:rPr lang="en-US" sz="3200" b="1" dirty="0" smtClean="0"/>
              <a:t>codes</a:t>
            </a:r>
            <a:r>
              <a:rPr lang="en-US" sz="3200" dirty="0" smtClean="0"/>
              <a:t> help us organize, understand and generate meaning</a:t>
            </a:r>
          </a:p>
          <a:p>
            <a:pPr marL="914400" lvl="1" indent="-457200">
              <a:lnSpc>
                <a:spcPct val="150000"/>
              </a:lnSpc>
              <a:buFont typeface="Arial"/>
              <a:buChar char="•"/>
            </a:pPr>
            <a:r>
              <a:rPr lang="en-US" sz="3200" dirty="0" smtClean="0"/>
              <a:t>Symbolic nature of Human communication = </a:t>
            </a:r>
            <a:r>
              <a:rPr lang="en-US" sz="3200" b="1" dirty="0" smtClean="0"/>
              <a:t>Displacement</a:t>
            </a:r>
            <a:r>
              <a:rPr lang="en-US" sz="3200" dirty="0" smtClean="0"/>
              <a:t> - </a:t>
            </a:r>
            <a:r>
              <a:rPr lang="en-US" sz="3200" i="1" dirty="0" smtClean="0"/>
              <a:t>calculate</a:t>
            </a:r>
            <a:endParaRPr lang="en-US" sz="3200" i="1" dirty="0"/>
          </a:p>
        </p:txBody>
      </p:sp>
    </p:spTree>
    <p:extLst>
      <p:ext uri="{BB962C8B-B14F-4D97-AF65-F5344CB8AC3E}">
        <p14:creationId xmlns:p14="http://schemas.microsoft.com/office/powerpoint/2010/main" val="150923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tx1"/>
                </a:solidFill>
              </a:rPr>
              <a:t>Chapter 3 Verbal Communication </a:t>
            </a:r>
            <a:r>
              <a:rPr lang="en-US" sz="1600" dirty="0" smtClean="0">
                <a:solidFill>
                  <a:schemeClr val="tx1"/>
                </a:solidFill>
              </a:rPr>
              <a:t>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2" name="Rectangle 1"/>
          <p:cNvSpPr/>
          <p:nvPr/>
        </p:nvSpPr>
        <p:spPr>
          <a:xfrm>
            <a:off x="467544" y="692696"/>
            <a:ext cx="3456384" cy="369332"/>
          </a:xfrm>
          <a:prstGeom prst="rect">
            <a:avLst/>
          </a:prstGeom>
        </p:spPr>
        <p:txBody>
          <a:bodyPr wrap="square">
            <a:spAutoFit/>
          </a:bodyPr>
          <a:lstStyle/>
          <a:p>
            <a:r>
              <a:rPr lang="en-US" b="1" dirty="0" smtClean="0"/>
              <a:t>3.3 Using Words Well</a:t>
            </a:r>
            <a:endParaRPr lang="en-US" b="1" dirty="0"/>
          </a:p>
        </p:txBody>
      </p:sp>
      <p:sp>
        <p:nvSpPr>
          <p:cNvPr id="8" name="TextBox 7"/>
          <p:cNvSpPr txBox="1"/>
          <p:nvPr/>
        </p:nvSpPr>
        <p:spPr>
          <a:xfrm>
            <a:off x="902820" y="1240529"/>
            <a:ext cx="273307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Using Words Affectively</a:t>
            </a:r>
            <a:endParaRPr lang="en-US" b="1" dirty="0"/>
          </a:p>
        </p:txBody>
      </p:sp>
      <p:sp>
        <p:nvSpPr>
          <p:cNvPr id="6" name="Rectangle 5"/>
          <p:cNvSpPr/>
          <p:nvPr/>
        </p:nvSpPr>
        <p:spPr>
          <a:xfrm>
            <a:off x="4427984" y="1905685"/>
            <a:ext cx="4032448" cy="369332"/>
          </a:xfrm>
          <a:prstGeom prst="rect">
            <a:avLst/>
          </a:prstGeom>
        </p:spPr>
        <p:txBody>
          <a:bodyPr wrap="square">
            <a:spAutoFit/>
          </a:bodyPr>
          <a:lstStyle/>
          <a:p>
            <a:r>
              <a:rPr lang="en-US" dirty="0" smtClean="0"/>
              <a:t> </a:t>
            </a:r>
            <a:endParaRPr lang="en-US" dirty="0"/>
          </a:p>
        </p:txBody>
      </p:sp>
      <p:sp>
        <p:nvSpPr>
          <p:cNvPr id="7" name="Rectangle 6"/>
          <p:cNvSpPr/>
          <p:nvPr/>
        </p:nvSpPr>
        <p:spPr>
          <a:xfrm>
            <a:off x="901981" y="2090351"/>
            <a:ext cx="1913344"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smtClean="0"/>
              <a:t>Affective language</a:t>
            </a:r>
            <a:endParaRPr lang="en-US" dirty="0"/>
          </a:p>
        </p:txBody>
      </p:sp>
      <p:sp>
        <p:nvSpPr>
          <p:cNvPr id="14" name="Rectangle 13"/>
          <p:cNvSpPr/>
          <p:nvPr/>
        </p:nvSpPr>
        <p:spPr>
          <a:xfrm>
            <a:off x="902820" y="2708920"/>
            <a:ext cx="205235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smtClean="0"/>
              <a:t>Figurative Language</a:t>
            </a:r>
            <a:endParaRPr lang="en-US" dirty="0"/>
          </a:p>
        </p:txBody>
      </p:sp>
      <p:sp>
        <p:nvSpPr>
          <p:cNvPr id="11" name="Rectangle 10"/>
          <p:cNvSpPr/>
          <p:nvPr/>
        </p:nvSpPr>
        <p:spPr>
          <a:xfrm>
            <a:off x="1043608" y="3265634"/>
            <a:ext cx="764953" cy="369332"/>
          </a:xfrm>
          <a:prstGeom prst="rect">
            <a:avLst/>
          </a:prstGeom>
        </p:spPr>
        <p:txBody>
          <a:bodyPr wrap="none">
            <a:spAutoFit/>
          </a:bodyPr>
          <a:lstStyle/>
          <a:p>
            <a:r>
              <a:rPr lang="en-US" b="1" dirty="0" smtClean="0"/>
              <a:t>Simile</a:t>
            </a:r>
            <a:endParaRPr lang="en-US" b="1" dirty="0"/>
          </a:p>
        </p:txBody>
      </p:sp>
      <p:sp>
        <p:nvSpPr>
          <p:cNvPr id="15" name="Rectangle 14"/>
          <p:cNvSpPr/>
          <p:nvPr/>
        </p:nvSpPr>
        <p:spPr>
          <a:xfrm>
            <a:off x="1043608" y="3717032"/>
            <a:ext cx="1144224" cy="369332"/>
          </a:xfrm>
          <a:prstGeom prst="rect">
            <a:avLst/>
          </a:prstGeom>
        </p:spPr>
        <p:txBody>
          <a:bodyPr wrap="none">
            <a:spAutoFit/>
          </a:bodyPr>
          <a:lstStyle/>
          <a:p>
            <a:r>
              <a:rPr lang="en-US" b="1" dirty="0" smtClean="0"/>
              <a:t>Metaphor</a:t>
            </a:r>
            <a:endParaRPr lang="en-US" b="1" dirty="0"/>
          </a:p>
        </p:txBody>
      </p:sp>
      <p:sp>
        <p:nvSpPr>
          <p:cNvPr id="16" name="Rectangle 15"/>
          <p:cNvSpPr/>
          <p:nvPr/>
        </p:nvSpPr>
        <p:spPr>
          <a:xfrm>
            <a:off x="1043608" y="4214208"/>
            <a:ext cx="1612557" cy="369332"/>
          </a:xfrm>
          <a:prstGeom prst="rect">
            <a:avLst/>
          </a:prstGeom>
        </p:spPr>
        <p:txBody>
          <a:bodyPr wrap="none">
            <a:spAutoFit/>
          </a:bodyPr>
          <a:lstStyle/>
          <a:p>
            <a:r>
              <a:rPr lang="en-US" b="1" dirty="0" smtClean="0"/>
              <a:t>Personification</a:t>
            </a:r>
            <a:endParaRPr lang="en-US" b="1" dirty="0"/>
          </a:p>
        </p:txBody>
      </p:sp>
      <p:sp>
        <p:nvSpPr>
          <p:cNvPr id="17" name="Rectangle 16"/>
          <p:cNvSpPr/>
          <p:nvPr/>
        </p:nvSpPr>
        <p:spPr>
          <a:xfrm>
            <a:off x="902820" y="4725144"/>
            <a:ext cx="201401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smtClean="0"/>
              <a:t>Evocative Language</a:t>
            </a:r>
            <a:endParaRPr lang="en-US" dirty="0"/>
          </a:p>
        </p:txBody>
      </p:sp>
      <p:sp>
        <p:nvSpPr>
          <p:cNvPr id="18" name="Rectangle 17"/>
          <p:cNvSpPr/>
          <p:nvPr/>
        </p:nvSpPr>
        <p:spPr>
          <a:xfrm>
            <a:off x="3347865" y="2062589"/>
            <a:ext cx="5450052" cy="369332"/>
          </a:xfrm>
          <a:prstGeom prst="rect">
            <a:avLst/>
          </a:prstGeom>
        </p:spPr>
        <p:txBody>
          <a:bodyPr wrap="square">
            <a:spAutoFit/>
          </a:bodyPr>
          <a:lstStyle/>
          <a:p>
            <a:r>
              <a:rPr lang="en-US" dirty="0" smtClean="0"/>
              <a:t> “</a:t>
            </a:r>
            <a:r>
              <a:rPr lang="en-US" b="1" dirty="0"/>
              <a:t>S</a:t>
            </a:r>
            <a:r>
              <a:rPr lang="en-US" b="1" dirty="0" smtClean="0"/>
              <a:t>peak from the heart</a:t>
            </a:r>
            <a:r>
              <a:rPr lang="en-US" dirty="0" smtClean="0"/>
              <a:t>” - “I’m so happy!” - “Why me!?”</a:t>
            </a:r>
            <a:endParaRPr lang="en-US"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0946" y="2698904"/>
            <a:ext cx="5516969"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3449125" y="7677472"/>
            <a:ext cx="5694875" cy="369331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Find a famous speech (for example, at http://www.americanrhetoric.com) and identify components of figurative language. How do these elements add to the meaning of the speech?</a:t>
            </a:r>
          </a:p>
          <a:p>
            <a:endParaRPr lang="en-US" dirty="0"/>
          </a:p>
          <a:p>
            <a:r>
              <a:rPr lang="en-US" sz="1600" b="1" dirty="0" smtClean="0"/>
              <a:t>Network: </a:t>
            </a:r>
            <a:r>
              <a:rPr lang="en-US" sz="1600" dirty="0" smtClean="0">
                <a:hlinkClick r:id="rId3"/>
              </a:rPr>
              <a:t>http://www.americanrhetoric.com/MovieSpeeches/moviespeechnetwork2.html</a:t>
            </a:r>
            <a:r>
              <a:rPr lang="en-US" sz="1600" dirty="0" smtClean="0"/>
              <a:t> </a:t>
            </a:r>
          </a:p>
          <a:p>
            <a:r>
              <a:rPr lang="en-US" sz="1600" dirty="0" err="1" smtClean="0"/>
              <a:t>Youtube</a:t>
            </a:r>
            <a:r>
              <a:rPr lang="en-US" sz="1600" dirty="0" smtClean="0"/>
              <a:t>: </a:t>
            </a:r>
            <a:r>
              <a:rPr lang="en-US" altLang="ko-KR" sz="1600" dirty="0" smtClean="0">
                <a:hlinkClick r:id="rId4"/>
              </a:rPr>
              <a:t>https://www.youtube.com/watch?v=QcvjoWOwnn4</a:t>
            </a:r>
            <a:r>
              <a:rPr lang="en-US" altLang="ko-KR" sz="1600" dirty="0" smtClean="0"/>
              <a:t> </a:t>
            </a:r>
            <a:endParaRPr lang="en-US" sz="1600" dirty="0" smtClean="0"/>
          </a:p>
          <a:p>
            <a:endParaRPr lang="en-US" sz="1600" dirty="0" smtClean="0"/>
          </a:p>
          <a:p>
            <a:r>
              <a:rPr lang="en-US" sz="1600" b="1" dirty="0" smtClean="0"/>
              <a:t>The Great Dictator:</a:t>
            </a:r>
          </a:p>
          <a:p>
            <a:r>
              <a:rPr lang="en-US" sz="1600" dirty="0" smtClean="0">
                <a:hlinkClick r:id="rId5"/>
              </a:rPr>
              <a:t>http://www.americanrhetoric.com/MovieSpeeches/moviespeechthegreatdictator.html</a:t>
            </a:r>
            <a:r>
              <a:rPr lang="en-US" sz="1600" dirty="0" smtClean="0"/>
              <a:t> </a:t>
            </a:r>
          </a:p>
          <a:p>
            <a:r>
              <a:rPr lang="en-US" sz="1600" dirty="0" err="1"/>
              <a:t>Youtube</a:t>
            </a:r>
            <a:r>
              <a:rPr lang="en-US" sz="1600" dirty="0" smtClean="0"/>
              <a:t>: </a:t>
            </a:r>
            <a:r>
              <a:rPr lang="en-US" sz="1600" dirty="0" smtClean="0">
                <a:hlinkClick r:id="rId6"/>
              </a:rPr>
              <a:t>https</a:t>
            </a:r>
            <a:r>
              <a:rPr lang="en-US" sz="1600" dirty="0">
                <a:hlinkClick r:id="rId6"/>
              </a:rPr>
              <a:t>://</a:t>
            </a:r>
            <a:r>
              <a:rPr lang="en-US" sz="1600" dirty="0" smtClean="0">
                <a:hlinkClick r:id="rId6"/>
              </a:rPr>
              <a:t>www.youtube.com/watch?v=dX25PDBb708</a:t>
            </a:r>
            <a:r>
              <a:rPr lang="en-US" sz="1600" dirty="0" smtClean="0"/>
              <a:t>  </a:t>
            </a:r>
          </a:p>
        </p:txBody>
      </p:sp>
    </p:spTree>
    <p:extLst>
      <p:ext uri="{BB962C8B-B14F-4D97-AF65-F5344CB8AC3E}">
        <p14:creationId xmlns:p14="http://schemas.microsoft.com/office/powerpoint/2010/main" val="366854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animEffect transition="in" filter="fade">
                                      <p:cBhvr>
                                        <p:cTn id="32" dur="500"/>
                                        <p:tgtEl>
                                          <p:spTgt spid="20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fade">
                                      <p:cBhvr>
                                        <p:cTn id="57" dur="500"/>
                                        <p:tgtEl>
                                          <p:spTgt spid="2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
                                            <p:txEl>
                                              <p:pRg st="2" end="2"/>
                                            </p:txEl>
                                          </p:spTgt>
                                        </p:tgtEl>
                                        <p:attrNameLst>
                                          <p:attrName>style.visibility</p:attrName>
                                        </p:attrNameLst>
                                      </p:cBhvr>
                                      <p:to>
                                        <p:strVal val="visible"/>
                                      </p:to>
                                    </p:set>
                                    <p:animEffect transition="in" filter="fade">
                                      <p:cBhvr>
                                        <p:cTn id="62" dur="500"/>
                                        <p:tgtEl>
                                          <p:spTgt spid="21">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xEl>
                                              <p:pRg st="3" end="3"/>
                                            </p:txEl>
                                          </p:spTgt>
                                        </p:tgtEl>
                                        <p:attrNameLst>
                                          <p:attrName>style.visibility</p:attrName>
                                        </p:attrNameLst>
                                      </p:cBhvr>
                                      <p:to>
                                        <p:strVal val="visible"/>
                                      </p:to>
                                    </p:set>
                                    <p:animEffect transition="in" filter="fade">
                                      <p:cBhvr>
                                        <p:cTn id="65" dur="500"/>
                                        <p:tgtEl>
                                          <p:spTgt spid="21">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
                                            <p:txEl>
                                              <p:pRg st="5" end="5"/>
                                            </p:txEl>
                                          </p:spTgt>
                                        </p:tgtEl>
                                        <p:attrNameLst>
                                          <p:attrName>style.visibility</p:attrName>
                                        </p:attrNameLst>
                                      </p:cBhvr>
                                      <p:to>
                                        <p:strVal val="visible"/>
                                      </p:to>
                                    </p:set>
                                    <p:animEffect transition="in" filter="fade">
                                      <p:cBhvr>
                                        <p:cTn id="70" dur="500"/>
                                        <p:tgtEl>
                                          <p:spTgt spid="21">
                                            <p:txEl>
                                              <p:pRg st="5" end="5"/>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1">
                                            <p:txEl>
                                              <p:pRg st="6" end="6"/>
                                            </p:txEl>
                                          </p:spTgt>
                                        </p:tgtEl>
                                        <p:attrNameLst>
                                          <p:attrName>style.visibility</p:attrName>
                                        </p:attrNameLst>
                                      </p:cBhvr>
                                      <p:to>
                                        <p:strVal val="visible"/>
                                      </p:to>
                                    </p:set>
                                    <p:animEffect transition="in" filter="fade">
                                      <p:cBhvr>
                                        <p:cTn id="73" dur="500"/>
                                        <p:tgtEl>
                                          <p:spTgt spid="21">
                                            <p:txEl>
                                              <p:pRg st="6" end="6"/>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21">
                                            <p:txEl>
                                              <p:pRg st="7" end="7"/>
                                            </p:txEl>
                                          </p:spTgt>
                                        </p:tgtEl>
                                        <p:attrNameLst>
                                          <p:attrName>style.visibility</p:attrName>
                                        </p:attrNameLst>
                                      </p:cBhvr>
                                      <p:to>
                                        <p:strVal val="visible"/>
                                      </p:to>
                                    </p:set>
                                    <p:animEffect transition="in" filter="fade">
                                      <p:cBhvr>
                                        <p:cTn id="76"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4" grpId="0" animBg="1"/>
      <p:bldP spid="11" grpId="0"/>
      <p:bldP spid="15" grpId="0"/>
      <p:bldP spid="16" grpId="0"/>
      <p:bldP spid="17" grpId="0" animBg="1"/>
      <p:bldP spid="18"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3 Verbal Communication		</a:t>
            </a:r>
            <a:r>
              <a:rPr lang="en-US" sz="1600" dirty="0">
                <a:solidFill>
                  <a:schemeClr val="tx1"/>
                </a:solidFill>
              </a:rPr>
              <a:t>	</a:t>
            </a:r>
            <a:r>
              <a:rPr lang="en-US" sz="1600" dirty="0" smtClean="0">
                <a:solidFill>
                  <a:schemeClr val="tx1"/>
                </a:solidFill>
              </a:rPr>
              <a:t>   Keimyung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The Triangle of Meaning</a:t>
            </a:r>
            <a:endParaRPr lang="en-US" sz="3200" b="1" dirty="0"/>
          </a:p>
        </p:txBody>
      </p:sp>
      <p:pic>
        <p:nvPicPr>
          <p:cNvPr id="3" name="Picture 2"/>
          <p:cNvPicPr>
            <a:picLocks noChangeAspect="1"/>
          </p:cNvPicPr>
          <p:nvPr/>
        </p:nvPicPr>
        <p:blipFill>
          <a:blip r:embed="rId2"/>
          <a:stretch>
            <a:fillRect/>
          </a:stretch>
        </p:blipFill>
        <p:spPr>
          <a:xfrm>
            <a:off x="477737" y="1591658"/>
            <a:ext cx="8226397" cy="4693183"/>
          </a:xfrm>
          <a:prstGeom prst="rect">
            <a:avLst/>
          </a:prstGeom>
        </p:spPr>
      </p:pic>
      <p:sp>
        <p:nvSpPr>
          <p:cNvPr id="6" name="Rectangle 5"/>
          <p:cNvSpPr/>
          <p:nvPr/>
        </p:nvSpPr>
        <p:spPr>
          <a:xfrm>
            <a:off x="477737" y="1222326"/>
            <a:ext cx="8315793" cy="369332"/>
          </a:xfrm>
          <a:prstGeom prst="rect">
            <a:avLst/>
          </a:prstGeom>
        </p:spPr>
        <p:txBody>
          <a:bodyPr wrap="square">
            <a:spAutoFit/>
          </a:bodyPr>
          <a:lstStyle/>
          <a:p>
            <a:r>
              <a:rPr lang="en-US" dirty="0"/>
              <a:t>A</a:t>
            </a:r>
            <a:r>
              <a:rPr lang="en-US" dirty="0" smtClean="0"/>
              <a:t> model of communication</a:t>
            </a:r>
            <a:endParaRPr lang="en-US" dirty="0"/>
          </a:p>
        </p:txBody>
      </p:sp>
      <p:sp>
        <p:nvSpPr>
          <p:cNvPr id="7" name="Rectangle 6"/>
          <p:cNvSpPr/>
          <p:nvPr/>
        </p:nvSpPr>
        <p:spPr>
          <a:xfrm>
            <a:off x="4898086" y="2723913"/>
            <a:ext cx="3806048" cy="523220"/>
          </a:xfrm>
          <a:prstGeom prst="rect">
            <a:avLst/>
          </a:prstGeom>
        </p:spPr>
        <p:txBody>
          <a:bodyPr wrap="square">
            <a:spAutoFit/>
          </a:bodyPr>
          <a:lstStyle/>
          <a:p>
            <a:r>
              <a:rPr lang="en-US" sz="2800" dirty="0" smtClean="0"/>
              <a:t>We need </a:t>
            </a:r>
            <a:r>
              <a:rPr lang="en-US" sz="2800" b="1" dirty="0" smtClean="0">
                <a:solidFill>
                  <a:srgbClr val="FF0000"/>
                </a:solidFill>
              </a:rPr>
              <a:t>Clarification!</a:t>
            </a:r>
            <a:endParaRPr lang="en-US" sz="2800" b="1" dirty="0">
              <a:solidFill>
                <a:srgbClr val="FF0000"/>
              </a:solidFill>
            </a:endParaRPr>
          </a:p>
        </p:txBody>
      </p:sp>
    </p:spTree>
    <p:extLst>
      <p:ext uri="{BB962C8B-B14F-4D97-AF65-F5344CB8AC3E}">
        <p14:creationId xmlns:p14="http://schemas.microsoft.com/office/powerpoint/2010/main" val="405769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3 Verbal Communication		</a:t>
            </a:r>
            <a:r>
              <a:rPr lang="en-US" sz="1600" dirty="0">
                <a:solidFill>
                  <a:schemeClr val="tx1"/>
                </a:solidFill>
              </a:rPr>
              <a:t>	</a:t>
            </a:r>
            <a:r>
              <a:rPr lang="en-US" sz="1600" dirty="0" smtClean="0">
                <a:solidFill>
                  <a:schemeClr val="tx1"/>
                </a:solidFill>
              </a:rPr>
              <a:t>   Keimyung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Definitions</a:t>
            </a:r>
            <a:endParaRPr lang="en-US" sz="3200" b="1" dirty="0"/>
          </a:p>
        </p:txBody>
      </p:sp>
      <p:sp>
        <p:nvSpPr>
          <p:cNvPr id="6" name="Rectangle 5"/>
          <p:cNvSpPr/>
          <p:nvPr/>
        </p:nvSpPr>
        <p:spPr>
          <a:xfrm>
            <a:off x="482124" y="1200042"/>
            <a:ext cx="8315793" cy="954107"/>
          </a:xfrm>
          <a:prstGeom prst="rect">
            <a:avLst/>
          </a:prstGeom>
        </p:spPr>
        <p:txBody>
          <a:bodyPr wrap="square">
            <a:spAutoFit/>
          </a:bodyPr>
          <a:lstStyle/>
          <a:p>
            <a:pPr marL="457200" indent="-457200">
              <a:buFont typeface="Arial"/>
              <a:buChar char="•"/>
            </a:pPr>
            <a:r>
              <a:rPr lang="en-US" sz="2800" b="1" dirty="0" smtClean="0"/>
              <a:t>Denotation &amp; Connotation</a:t>
            </a:r>
            <a:r>
              <a:rPr lang="en-US" sz="2800" dirty="0" smtClean="0"/>
              <a:t> </a:t>
            </a:r>
          </a:p>
          <a:p>
            <a:r>
              <a:rPr lang="en-US" sz="2800" dirty="0" smtClean="0"/>
              <a:t> 		- monosemic / polysemic words</a:t>
            </a:r>
          </a:p>
        </p:txBody>
      </p:sp>
      <p:graphicFrame>
        <p:nvGraphicFramePr>
          <p:cNvPr id="8" name="Table 7"/>
          <p:cNvGraphicFramePr>
            <a:graphicFrameLocks noGrp="1"/>
          </p:cNvGraphicFramePr>
          <p:nvPr>
            <p:extLst>
              <p:ext uri="{D42A27DB-BD31-4B8C-83A1-F6EECF244321}">
                <p14:modId xmlns:p14="http://schemas.microsoft.com/office/powerpoint/2010/main" val="3277804855"/>
              </p:ext>
            </p:extLst>
          </p:nvPr>
        </p:nvGraphicFramePr>
        <p:xfrm>
          <a:off x="388341" y="2208069"/>
          <a:ext cx="8292488" cy="4399280"/>
        </p:xfrm>
        <a:graphic>
          <a:graphicData uri="http://schemas.openxmlformats.org/drawingml/2006/table">
            <a:tbl>
              <a:tblPr firstRow="1" bandRow="1">
                <a:tableStyleId>{2D5ABB26-0587-4C30-8999-92F81FD0307C}</a:tableStyleId>
              </a:tblPr>
              <a:tblGrid>
                <a:gridCol w="2073122">
                  <a:extLst>
                    <a:ext uri="{9D8B030D-6E8A-4147-A177-3AD203B41FA5}">
                      <a16:colId xmlns:a16="http://schemas.microsoft.com/office/drawing/2014/main" val="20000"/>
                    </a:ext>
                  </a:extLst>
                </a:gridCol>
                <a:gridCol w="2073122">
                  <a:extLst>
                    <a:ext uri="{9D8B030D-6E8A-4147-A177-3AD203B41FA5}">
                      <a16:colId xmlns:a16="http://schemas.microsoft.com/office/drawing/2014/main" val="20001"/>
                    </a:ext>
                  </a:extLst>
                </a:gridCol>
                <a:gridCol w="2073122">
                  <a:extLst>
                    <a:ext uri="{9D8B030D-6E8A-4147-A177-3AD203B41FA5}">
                      <a16:colId xmlns:a16="http://schemas.microsoft.com/office/drawing/2014/main" val="20002"/>
                    </a:ext>
                  </a:extLst>
                </a:gridCol>
                <a:gridCol w="2073122">
                  <a:extLst>
                    <a:ext uri="{9D8B030D-6E8A-4147-A177-3AD203B41FA5}">
                      <a16:colId xmlns:a16="http://schemas.microsoft.com/office/drawing/2014/main" val="20003"/>
                    </a:ext>
                  </a:extLst>
                </a:gridCol>
              </a:tblGrid>
              <a:tr h="370840">
                <a:tc gridSpan="2">
                  <a:txBody>
                    <a:bodyPr/>
                    <a:lstStyle/>
                    <a:p>
                      <a:pPr algn="ctr"/>
                      <a:r>
                        <a:rPr lang="en-US" b="1" dirty="0" smtClean="0"/>
                        <a:t>Cowboy</a:t>
                      </a:r>
                      <a:r>
                        <a:rPr lang="en-US" dirty="0" smtClean="0"/>
                        <a:t> - poylsemic</a:t>
                      </a:r>
                      <a:endParaRPr lang="en-US" dirty="0"/>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r>
                        <a:rPr lang="en-US" b="1" dirty="0" smtClean="0"/>
                        <a:t>Handkerchief</a:t>
                      </a:r>
                      <a:r>
                        <a:rPr lang="en-US" dirty="0" smtClean="0"/>
                        <a:t> - monosemic</a:t>
                      </a:r>
                      <a:endParaRPr lang="en-US" dirty="0"/>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dirty="0" smtClean="0"/>
                        <a:t>Denotation</a:t>
                      </a:r>
                      <a:endParaRPr lang="en-US" dirty="0"/>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Connotation</a:t>
                      </a:r>
                      <a:endParaRPr lang="en-US" dirty="0"/>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Denotation</a:t>
                      </a:r>
                      <a:endParaRPr lang="en-US" dirty="0"/>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baseline="0" dirty="0" smtClean="0"/>
                        <a:t>Connotation </a:t>
                      </a:r>
                      <a:endParaRPr lang="en-US" dirty="0"/>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a:blip r:embed="rId2"/>
          <a:stretch>
            <a:fillRect/>
          </a:stretch>
        </p:blipFill>
        <p:spPr>
          <a:xfrm>
            <a:off x="482124" y="3094329"/>
            <a:ext cx="1871604" cy="1694183"/>
          </a:xfrm>
          <a:prstGeom prst="rect">
            <a:avLst/>
          </a:prstGeom>
        </p:spPr>
      </p:pic>
      <p:pic>
        <p:nvPicPr>
          <p:cNvPr id="10" name="Picture 9"/>
          <p:cNvPicPr>
            <a:picLocks noChangeAspect="1"/>
          </p:cNvPicPr>
          <p:nvPr/>
        </p:nvPicPr>
        <p:blipFill rotWithShape="1">
          <a:blip r:embed="rId3"/>
          <a:srcRect l="12997" r="17212"/>
          <a:stretch/>
        </p:blipFill>
        <p:spPr>
          <a:xfrm>
            <a:off x="2621727" y="3443855"/>
            <a:ext cx="1730197" cy="2288379"/>
          </a:xfrm>
          <a:prstGeom prst="rect">
            <a:avLst/>
          </a:prstGeom>
        </p:spPr>
      </p:pic>
      <p:pic>
        <p:nvPicPr>
          <p:cNvPr id="11" name="Picture 10"/>
          <p:cNvPicPr>
            <a:picLocks noChangeAspect="1"/>
          </p:cNvPicPr>
          <p:nvPr/>
        </p:nvPicPr>
        <p:blipFill>
          <a:blip r:embed="rId4"/>
          <a:stretch>
            <a:fillRect/>
          </a:stretch>
        </p:blipFill>
        <p:spPr>
          <a:xfrm>
            <a:off x="4980827" y="3623424"/>
            <a:ext cx="1240723" cy="2023224"/>
          </a:xfrm>
          <a:prstGeom prst="rect">
            <a:avLst/>
          </a:prstGeom>
        </p:spPr>
      </p:pic>
      <p:pic>
        <p:nvPicPr>
          <p:cNvPr id="12" name="Picture 11"/>
          <p:cNvPicPr>
            <a:picLocks noChangeAspect="1"/>
          </p:cNvPicPr>
          <p:nvPr/>
        </p:nvPicPr>
        <p:blipFill>
          <a:blip r:embed="rId5"/>
          <a:stretch>
            <a:fillRect/>
          </a:stretch>
        </p:blipFill>
        <p:spPr>
          <a:xfrm>
            <a:off x="6891774" y="3443855"/>
            <a:ext cx="1527160" cy="2288379"/>
          </a:xfrm>
          <a:prstGeom prst="rect">
            <a:avLst/>
          </a:prstGeom>
        </p:spPr>
      </p:pic>
      <p:pic>
        <p:nvPicPr>
          <p:cNvPr id="13" name="Picture 12"/>
          <p:cNvPicPr>
            <a:picLocks noChangeAspect="1"/>
          </p:cNvPicPr>
          <p:nvPr/>
        </p:nvPicPr>
        <p:blipFill>
          <a:blip r:embed="rId6"/>
          <a:stretch>
            <a:fillRect/>
          </a:stretch>
        </p:blipFill>
        <p:spPr>
          <a:xfrm>
            <a:off x="482124" y="4870068"/>
            <a:ext cx="1871604" cy="1696660"/>
          </a:xfrm>
          <a:prstGeom prst="rect">
            <a:avLst/>
          </a:prstGeom>
        </p:spPr>
      </p:pic>
    </p:spTree>
    <p:extLst>
      <p:ext uri="{BB962C8B-B14F-4D97-AF65-F5344CB8AC3E}">
        <p14:creationId xmlns:p14="http://schemas.microsoft.com/office/powerpoint/2010/main" val="209702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3 Verbal Communication		</a:t>
            </a:r>
            <a:r>
              <a:rPr lang="en-US" sz="1600" dirty="0">
                <a:solidFill>
                  <a:schemeClr val="tx1"/>
                </a:solidFill>
              </a:rPr>
              <a:t>	</a:t>
            </a:r>
            <a:r>
              <a:rPr lang="en-US" sz="1600" dirty="0" smtClean="0">
                <a:solidFill>
                  <a:schemeClr val="tx1"/>
                </a:solidFill>
              </a:rPr>
              <a:t>   Keimyung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Language Acquisition </a:t>
            </a:r>
            <a:endParaRPr lang="en-US" sz="3200" b="1" dirty="0"/>
          </a:p>
        </p:txBody>
      </p:sp>
      <p:sp>
        <p:nvSpPr>
          <p:cNvPr id="3" name="Rectangle 2"/>
          <p:cNvSpPr/>
          <p:nvPr/>
        </p:nvSpPr>
        <p:spPr>
          <a:xfrm>
            <a:off x="3324674" y="3963028"/>
            <a:ext cx="5229294" cy="1477328"/>
          </a:xfrm>
          <a:prstGeom prst="rect">
            <a:avLst/>
          </a:prstGeom>
        </p:spPr>
        <p:txBody>
          <a:bodyPr wrap="square">
            <a:spAutoFit/>
          </a:bodyPr>
          <a:lstStyle/>
          <a:p>
            <a:r>
              <a:rPr lang="en-US" dirty="0" smtClean="0"/>
              <a:t>If you have time, please watch this fantastic video – </a:t>
            </a:r>
          </a:p>
          <a:p>
            <a:endParaRPr lang="en-US" dirty="0"/>
          </a:p>
          <a:p>
            <a:r>
              <a:rPr lang="en-US" dirty="0" smtClean="0"/>
              <a:t>BBC Horizon 1983 A Child's Guide To Languages</a:t>
            </a:r>
          </a:p>
          <a:p>
            <a:endParaRPr lang="en-US" dirty="0" smtClean="0"/>
          </a:p>
          <a:p>
            <a:r>
              <a:rPr lang="en-US" dirty="0" smtClean="0">
                <a:hlinkClick r:id="rId2"/>
              </a:rPr>
              <a:t>https://www.youtube.com/watch?v=utDs2tI14IQ</a:t>
            </a:r>
            <a:r>
              <a:rPr lang="en-US" dirty="0" smtClean="0"/>
              <a:t> </a:t>
            </a:r>
            <a:endParaRPr lang="en-US" dirty="0"/>
          </a:p>
        </p:txBody>
      </p:sp>
      <p:pic>
        <p:nvPicPr>
          <p:cNvPr id="9" name="Picture 8"/>
          <p:cNvPicPr>
            <a:picLocks noChangeAspect="1"/>
          </p:cNvPicPr>
          <p:nvPr/>
        </p:nvPicPr>
        <p:blipFill>
          <a:blip r:embed="rId3"/>
          <a:stretch>
            <a:fillRect/>
          </a:stretch>
        </p:blipFill>
        <p:spPr>
          <a:xfrm>
            <a:off x="551470" y="1502965"/>
            <a:ext cx="2633677" cy="3937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76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3 Verbal Communication		</a:t>
            </a:r>
            <a:r>
              <a:rPr lang="en-US" sz="1600" dirty="0">
                <a:solidFill>
                  <a:schemeClr val="tx1"/>
                </a:solidFill>
              </a:rPr>
              <a:t>	</a:t>
            </a:r>
            <a:r>
              <a:rPr lang="en-US" sz="1600" dirty="0" smtClean="0">
                <a:solidFill>
                  <a:schemeClr val="tx1"/>
                </a:solidFill>
              </a:rPr>
              <a:t>   Keimyung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val="178294136"/>
              </p:ext>
            </p:extLst>
          </p:nvPr>
        </p:nvGraphicFramePr>
        <p:xfrm>
          <a:off x="388341" y="735770"/>
          <a:ext cx="8409576" cy="5181600"/>
        </p:xfrm>
        <a:graphic>
          <a:graphicData uri="http://schemas.openxmlformats.org/drawingml/2006/table">
            <a:tbl>
              <a:tblPr firstRow="1" bandRow="1">
                <a:tableStyleId>{5FD0F851-EC5A-4D38-B0AD-8093EC10F338}</a:tableStyleId>
              </a:tblPr>
              <a:tblGrid>
                <a:gridCol w="427307">
                  <a:extLst>
                    <a:ext uri="{9D8B030D-6E8A-4147-A177-3AD203B41FA5}">
                      <a16:colId xmlns:a16="http://schemas.microsoft.com/office/drawing/2014/main" val="20000"/>
                    </a:ext>
                  </a:extLst>
                </a:gridCol>
                <a:gridCol w="7982269">
                  <a:extLst>
                    <a:ext uri="{9D8B030D-6E8A-4147-A177-3AD203B41FA5}">
                      <a16:colId xmlns:a16="http://schemas.microsoft.com/office/drawing/2014/main" val="20001"/>
                    </a:ext>
                  </a:extLst>
                </a:gridCol>
              </a:tblGrid>
              <a:tr h="370840">
                <a:tc gridSpan="2">
                  <a:txBody>
                    <a:bodyPr/>
                    <a:lstStyle/>
                    <a:p>
                      <a:pPr algn="ctr"/>
                      <a:r>
                        <a:rPr lang="en-US" sz="2800" dirty="0" smtClean="0"/>
                        <a:t>Exercises</a:t>
                      </a:r>
                      <a:endParaRPr lang="en-US" sz="28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smtClean="0"/>
                        <a:t>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Trace the history of a word (its etymology) like we did with calculate earlier in the chapter. Discuss how the meaning of the word (the symbol) has changed as it has gotten further from its original meaning. Two interesting words to trace are </a:t>
                      </a:r>
                      <a:r>
                        <a:rPr lang="en-US" sz="2400" b="1" dirty="0" smtClean="0"/>
                        <a:t>hazard</a:t>
                      </a:r>
                      <a:r>
                        <a:rPr lang="en-US" sz="2400" dirty="0" smtClean="0"/>
                        <a:t> and </a:t>
                      </a:r>
                      <a:r>
                        <a:rPr lang="en-US" sz="2400" b="1" dirty="0" smtClean="0"/>
                        <a:t>phony</a:t>
                      </a:r>
                      <a:r>
                        <a:rPr lang="en-US" sz="2400" dirty="0" smtClean="0"/>
                        <a:t>.</a:t>
                      </a:r>
                    </a:p>
                  </a:txBody>
                  <a:tcPr/>
                </a:tc>
                <a:extLst>
                  <a:ext uri="{0D108BD9-81ED-4DB2-BD59-A6C34878D82A}">
                    <a16:rowId xmlns:a16="http://schemas.microsoft.com/office/drawing/2014/main" val="10001"/>
                  </a:ext>
                </a:extLst>
              </a:tr>
              <a:tr h="370840">
                <a:tc>
                  <a:txBody>
                    <a:bodyPr/>
                    <a:lstStyle/>
                    <a:p>
                      <a:r>
                        <a:rPr lang="en-US" dirty="0" smtClean="0"/>
                        <a:t>2.</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Apply the triangle of meaning to a recent message exchange you had in which differing referents led to misunderstanding. What could you have done to help prevent or correct the misunderstanding?</a:t>
                      </a:r>
                    </a:p>
                  </a:txBody>
                  <a:tcPr/>
                </a:tc>
                <a:extLst>
                  <a:ext uri="{0D108BD9-81ED-4DB2-BD59-A6C34878D82A}">
                    <a16:rowId xmlns:a16="http://schemas.microsoft.com/office/drawing/2014/main" val="10002"/>
                  </a:ext>
                </a:extLst>
              </a:tr>
              <a:tr h="370840">
                <a:tc>
                  <a:txBody>
                    <a:bodyPr/>
                    <a:lstStyle/>
                    <a:p>
                      <a:r>
                        <a:rPr lang="en-US" dirty="0" smtClean="0"/>
                        <a:t>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Think of some words that have strong connotations for you. How does your connotation differ from the denotation? How might your connotation differ from another person’s?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132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3 Verbal Communication		</a:t>
            </a:r>
            <a:r>
              <a:rPr lang="en-US" sz="1600" dirty="0">
                <a:solidFill>
                  <a:schemeClr val="tx1"/>
                </a:solidFill>
              </a:rPr>
              <a:t>	</a:t>
            </a:r>
            <a:r>
              <a:rPr lang="en-US" sz="1600" dirty="0" smtClean="0">
                <a:solidFill>
                  <a:schemeClr val="tx1"/>
                </a:solidFill>
              </a:rPr>
              <a:t>   Keimyung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3.2 Functions of Language </a:t>
            </a:r>
            <a:endParaRPr lang="en-US" sz="3200" b="1" dirty="0"/>
          </a:p>
        </p:txBody>
      </p:sp>
      <p:sp>
        <p:nvSpPr>
          <p:cNvPr id="2" name="TextBox 1"/>
          <p:cNvSpPr txBox="1"/>
          <p:nvPr/>
        </p:nvSpPr>
        <p:spPr>
          <a:xfrm>
            <a:off x="388341" y="1528014"/>
            <a:ext cx="2120686" cy="523220"/>
          </a:xfrm>
          <a:prstGeom prst="rect">
            <a:avLst/>
          </a:prstGeom>
          <a:noFill/>
        </p:spPr>
        <p:txBody>
          <a:bodyPr wrap="square" rtlCol="0">
            <a:spAutoFit/>
          </a:bodyPr>
          <a:lstStyle/>
          <a:p>
            <a:r>
              <a:rPr lang="en-US" sz="2800" dirty="0" smtClean="0"/>
              <a:t>Language is:</a:t>
            </a:r>
            <a:endParaRPr lang="en-US" sz="2800" dirty="0"/>
          </a:p>
        </p:txBody>
      </p:sp>
      <p:sp>
        <p:nvSpPr>
          <p:cNvPr id="7" name="TextBox 6"/>
          <p:cNvSpPr txBox="1"/>
          <p:nvPr/>
        </p:nvSpPr>
        <p:spPr>
          <a:xfrm>
            <a:off x="388340" y="2315551"/>
            <a:ext cx="181390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Expressive</a:t>
            </a:r>
            <a:endParaRPr lang="en-US" sz="2800" dirty="0"/>
          </a:p>
        </p:txBody>
      </p:sp>
      <p:sp>
        <p:nvSpPr>
          <p:cNvPr id="8" name="TextBox 7"/>
          <p:cNvSpPr txBox="1"/>
          <p:nvPr/>
        </p:nvSpPr>
        <p:spPr>
          <a:xfrm>
            <a:off x="388340" y="3061579"/>
            <a:ext cx="181390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t>Powerful</a:t>
            </a:r>
            <a:endParaRPr lang="en-US" sz="2800" dirty="0"/>
          </a:p>
        </p:txBody>
      </p:sp>
      <p:sp>
        <p:nvSpPr>
          <p:cNvPr id="10" name="TextBox 9"/>
          <p:cNvSpPr txBox="1"/>
          <p:nvPr/>
        </p:nvSpPr>
        <p:spPr>
          <a:xfrm>
            <a:off x="388340" y="4029651"/>
            <a:ext cx="1813909"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Fun</a:t>
            </a:r>
            <a:endParaRPr lang="en-US" sz="2800" dirty="0"/>
          </a:p>
        </p:txBody>
      </p:sp>
      <p:sp>
        <p:nvSpPr>
          <p:cNvPr id="11" name="TextBox 10"/>
          <p:cNvSpPr txBox="1"/>
          <p:nvPr/>
        </p:nvSpPr>
        <p:spPr>
          <a:xfrm>
            <a:off x="388340" y="4878631"/>
            <a:ext cx="1813909"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dirty="0" smtClean="0"/>
              <a:t>Dynamic</a:t>
            </a:r>
            <a:endParaRPr lang="en-US" sz="2800" dirty="0"/>
          </a:p>
        </p:txBody>
      </p:sp>
      <p:sp>
        <p:nvSpPr>
          <p:cNvPr id="12" name="TextBox 11"/>
          <p:cNvSpPr txBox="1"/>
          <p:nvPr/>
        </p:nvSpPr>
        <p:spPr>
          <a:xfrm>
            <a:off x="388341" y="5743561"/>
            <a:ext cx="1813909"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smtClean="0"/>
              <a:t>Relational</a:t>
            </a:r>
            <a:endParaRPr lang="en-US" sz="2800" dirty="0"/>
          </a:p>
        </p:txBody>
      </p:sp>
      <p:sp>
        <p:nvSpPr>
          <p:cNvPr id="6" name="Rectangle 5"/>
          <p:cNvSpPr/>
          <p:nvPr/>
        </p:nvSpPr>
        <p:spPr>
          <a:xfrm>
            <a:off x="2364116" y="2315551"/>
            <a:ext cx="6433801" cy="461665"/>
          </a:xfrm>
          <a:prstGeom prst="rect">
            <a:avLst/>
          </a:prstGeom>
        </p:spPr>
        <p:txBody>
          <a:bodyPr wrap="square">
            <a:spAutoFit/>
          </a:bodyPr>
          <a:lstStyle/>
          <a:p>
            <a:r>
              <a:rPr lang="en-US" sz="2400" dirty="0" smtClean="0"/>
              <a:t>-   observations, thoughts, feelings, and needs</a:t>
            </a:r>
            <a:endParaRPr lang="en-US" sz="2400" dirty="0"/>
          </a:p>
        </p:txBody>
      </p:sp>
      <p:sp>
        <p:nvSpPr>
          <p:cNvPr id="17" name="TextBox 16"/>
          <p:cNvSpPr txBox="1"/>
          <p:nvPr/>
        </p:nvSpPr>
        <p:spPr>
          <a:xfrm>
            <a:off x="2364115" y="2933419"/>
            <a:ext cx="6433802" cy="1015663"/>
          </a:xfrm>
          <a:prstGeom prst="rect">
            <a:avLst/>
          </a:prstGeom>
          <a:noFill/>
        </p:spPr>
        <p:txBody>
          <a:bodyPr wrap="square" rtlCol="0">
            <a:spAutoFit/>
          </a:bodyPr>
          <a:lstStyle/>
          <a:p>
            <a:pPr marL="342900" indent="-342900">
              <a:buFontTx/>
              <a:buChar char="-"/>
            </a:pPr>
            <a:r>
              <a:rPr lang="en-US" sz="2400" dirty="0" smtClean="0"/>
              <a:t>identities, affects our credibility, serves as a  </a:t>
            </a:r>
          </a:p>
          <a:p>
            <a:r>
              <a:rPr lang="en-US" sz="2400" dirty="0"/>
              <a:t> </a:t>
            </a:r>
            <a:r>
              <a:rPr lang="en-US" sz="2400" dirty="0" smtClean="0"/>
              <a:t>    means of control, and performs actions     </a:t>
            </a:r>
          </a:p>
          <a:p>
            <a:pPr algn="r"/>
            <a:r>
              <a:rPr lang="en-US" sz="1200" dirty="0" smtClean="0">
                <a:hlinkClick r:id="rId2"/>
              </a:rPr>
              <a:t>http://www.dailymotion.com/video/x1y1ez7_tony-abbott-last-week-tonight_news</a:t>
            </a:r>
            <a:r>
              <a:rPr lang="en-US" sz="1200" dirty="0" smtClean="0"/>
              <a:t> </a:t>
            </a:r>
            <a:endParaRPr lang="en-US" sz="1200" dirty="0"/>
          </a:p>
        </p:txBody>
      </p:sp>
      <p:sp>
        <p:nvSpPr>
          <p:cNvPr id="18" name="TextBox 17"/>
          <p:cNvSpPr txBox="1"/>
          <p:nvPr/>
        </p:nvSpPr>
        <p:spPr>
          <a:xfrm>
            <a:off x="2364116" y="4105327"/>
            <a:ext cx="6433801" cy="492443"/>
          </a:xfrm>
          <a:prstGeom prst="rect">
            <a:avLst/>
          </a:prstGeom>
          <a:noFill/>
        </p:spPr>
        <p:txBody>
          <a:bodyPr wrap="square" rtlCol="0">
            <a:spAutoFit/>
          </a:bodyPr>
          <a:lstStyle/>
          <a:p>
            <a:pPr>
              <a:lnSpc>
                <a:spcPct val="50000"/>
              </a:lnSpc>
            </a:pPr>
            <a:r>
              <a:rPr lang="en-US" sz="2400" dirty="0" smtClean="0"/>
              <a:t>-   Palindromes / Contranyms…word play</a:t>
            </a:r>
            <a:r>
              <a:rPr lang="en-US" sz="2400" dirty="0"/>
              <a:t> </a:t>
            </a:r>
            <a:endParaRPr lang="en-US" sz="2400" dirty="0" smtClean="0"/>
          </a:p>
          <a:p>
            <a:pPr algn="r">
              <a:lnSpc>
                <a:spcPct val="50000"/>
              </a:lnSpc>
            </a:pPr>
            <a:r>
              <a:rPr lang="en-US" sz="2400" dirty="0" smtClean="0"/>
              <a:t>	</a:t>
            </a:r>
            <a:r>
              <a:rPr lang="en-US" sz="1200" dirty="0" smtClean="0">
                <a:hlinkClick r:id="rId3"/>
              </a:rPr>
              <a:t>https://www.youtube.com/watch?v=kAG39jKi0lI</a:t>
            </a:r>
            <a:r>
              <a:rPr lang="en-US" sz="1200" dirty="0" smtClean="0"/>
              <a:t> </a:t>
            </a:r>
            <a:endParaRPr lang="en-US" sz="1200" dirty="0"/>
          </a:p>
        </p:txBody>
      </p:sp>
      <p:sp>
        <p:nvSpPr>
          <p:cNvPr id="19" name="TextBox 18"/>
          <p:cNvSpPr txBox="1"/>
          <p:nvPr/>
        </p:nvSpPr>
        <p:spPr>
          <a:xfrm>
            <a:off x="2364116" y="4752656"/>
            <a:ext cx="6433801" cy="830997"/>
          </a:xfrm>
          <a:prstGeom prst="rect">
            <a:avLst/>
          </a:prstGeom>
          <a:noFill/>
        </p:spPr>
        <p:txBody>
          <a:bodyPr wrap="square" rtlCol="0">
            <a:spAutoFit/>
          </a:bodyPr>
          <a:lstStyle/>
          <a:p>
            <a:pPr marL="342900" indent="-342900">
              <a:buFontTx/>
              <a:buChar char="-"/>
            </a:pPr>
            <a:r>
              <a:rPr lang="en-US" sz="2400" dirty="0" smtClean="0"/>
              <a:t>Neologisms </a:t>
            </a:r>
            <a:r>
              <a:rPr lang="en-US" sz="2000" dirty="0" smtClean="0"/>
              <a:t>/ #blacklivesmatter, because, Google  </a:t>
            </a:r>
          </a:p>
          <a:p>
            <a:pPr marL="342900" indent="-342900">
              <a:buFontTx/>
              <a:buChar char="-"/>
            </a:pPr>
            <a:r>
              <a:rPr lang="en-US" sz="2400" dirty="0" smtClean="0"/>
              <a:t>Slang </a:t>
            </a:r>
            <a:r>
              <a:rPr lang="en-US" sz="2000" dirty="0" smtClean="0"/>
              <a:t>/ Inversion, Reduction, Creativity / da bomb, tight</a:t>
            </a:r>
            <a:endParaRPr lang="en-US" sz="1200" dirty="0"/>
          </a:p>
        </p:txBody>
      </p:sp>
      <p:sp>
        <p:nvSpPr>
          <p:cNvPr id="21" name="Rectangle 20"/>
          <p:cNvSpPr/>
          <p:nvPr/>
        </p:nvSpPr>
        <p:spPr>
          <a:xfrm>
            <a:off x="2364116" y="5653397"/>
            <a:ext cx="6433801" cy="830997"/>
          </a:xfrm>
          <a:prstGeom prst="rect">
            <a:avLst/>
          </a:prstGeom>
        </p:spPr>
        <p:txBody>
          <a:bodyPr wrap="square">
            <a:spAutoFit/>
          </a:bodyPr>
          <a:lstStyle/>
          <a:p>
            <a:pPr marL="342900" indent="-342900">
              <a:buFontTx/>
              <a:buChar char="-"/>
            </a:pPr>
            <a:r>
              <a:rPr lang="en-US" sz="2400" dirty="0" smtClean="0"/>
              <a:t>initiate, maintain, and terminate our   </a:t>
            </a:r>
          </a:p>
          <a:p>
            <a:r>
              <a:rPr lang="en-US" sz="2400" dirty="0" smtClean="0"/>
              <a:t>     interpersonal relationships. </a:t>
            </a:r>
            <a:endParaRPr lang="en-US" sz="2400" dirty="0"/>
          </a:p>
        </p:txBody>
      </p:sp>
    </p:spTree>
    <p:extLst>
      <p:ext uri="{BB962C8B-B14F-4D97-AF65-F5344CB8AC3E}">
        <p14:creationId xmlns:p14="http://schemas.microsoft.com/office/powerpoint/2010/main" val="22474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10" grpId="0" animBg="1"/>
      <p:bldP spid="11" grpId="0" animBg="1"/>
      <p:bldP spid="12" grpId="0" animBg="1"/>
      <p:bldP spid="6" grpId="0"/>
      <p:bldP spid="17" grpId="0"/>
      <p:bldP spid="18"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3 Verbal Communication		</a:t>
            </a:r>
            <a:r>
              <a:rPr lang="en-US" sz="1600" dirty="0">
                <a:solidFill>
                  <a:schemeClr val="tx1"/>
                </a:solidFill>
              </a:rPr>
              <a:t>	</a:t>
            </a:r>
            <a:r>
              <a:rPr lang="en-US" sz="1600" dirty="0" smtClean="0">
                <a:solidFill>
                  <a:schemeClr val="tx1"/>
                </a:solidFill>
              </a:rPr>
              <a:t>   Keimyung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3.2 Functions of Language </a:t>
            </a:r>
            <a:endParaRPr lang="en-US" sz="3200" b="1" dirty="0"/>
          </a:p>
        </p:txBody>
      </p:sp>
      <p:sp>
        <p:nvSpPr>
          <p:cNvPr id="12" name="TextBox 11"/>
          <p:cNvSpPr txBox="1"/>
          <p:nvPr/>
        </p:nvSpPr>
        <p:spPr>
          <a:xfrm>
            <a:off x="388340" y="1444386"/>
            <a:ext cx="1813909"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smtClean="0"/>
              <a:t>Relational</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3229109452"/>
              </p:ext>
            </p:extLst>
          </p:nvPr>
        </p:nvGraphicFramePr>
        <p:xfrm>
          <a:off x="388339" y="2191852"/>
          <a:ext cx="8409578" cy="2108200"/>
        </p:xfrm>
        <a:graphic>
          <a:graphicData uri="http://schemas.openxmlformats.org/drawingml/2006/table">
            <a:tbl>
              <a:tblPr firstRow="1" bandRow="1">
                <a:tableStyleId>{69CF1AB2-1976-4502-BF36-3FF5EA218861}</a:tableStyleId>
              </a:tblPr>
              <a:tblGrid>
                <a:gridCol w="4204789">
                  <a:extLst>
                    <a:ext uri="{9D8B030D-6E8A-4147-A177-3AD203B41FA5}">
                      <a16:colId xmlns:a16="http://schemas.microsoft.com/office/drawing/2014/main" val="20000"/>
                    </a:ext>
                  </a:extLst>
                </a:gridCol>
                <a:gridCol w="4204789">
                  <a:extLst>
                    <a:ext uri="{9D8B030D-6E8A-4147-A177-3AD203B41FA5}">
                      <a16:colId xmlns:a16="http://schemas.microsoft.com/office/drawing/2014/main" val="20001"/>
                    </a:ext>
                  </a:extLst>
                </a:gridCol>
              </a:tblGrid>
              <a:tr h="370840">
                <a:tc>
                  <a:txBody>
                    <a:bodyPr/>
                    <a:lstStyle/>
                    <a:p>
                      <a:pPr algn="ctr"/>
                      <a:r>
                        <a:rPr lang="en-US" dirty="0" smtClean="0"/>
                        <a:t>Supportive Messages</a:t>
                      </a:r>
                      <a:endParaRPr lang="en-US" dirty="0"/>
                    </a:p>
                  </a:txBody>
                  <a:tcPr/>
                </a:tc>
                <a:tc>
                  <a:txBody>
                    <a:bodyPr/>
                    <a:lstStyle/>
                    <a:p>
                      <a:pPr algn="ctr"/>
                      <a:r>
                        <a:rPr lang="en-US" dirty="0" smtClean="0"/>
                        <a:t>Unsupportive Messages</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I</a:t>
                      </a:r>
                    </a:p>
                    <a:p>
                      <a:pPr algn="ctr"/>
                      <a:r>
                        <a:rPr lang="en-US" dirty="0" smtClean="0"/>
                        <a:t>You</a:t>
                      </a:r>
                    </a:p>
                    <a:p>
                      <a:pPr algn="ctr"/>
                      <a:r>
                        <a:rPr lang="en-US" dirty="0" smtClean="0"/>
                        <a:t>We</a:t>
                      </a:r>
                    </a:p>
                    <a:p>
                      <a:pPr algn="ctr"/>
                      <a:r>
                        <a:rPr lang="en-US" smtClean="0"/>
                        <a:t>Our </a:t>
                      </a:r>
                      <a:endParaRPr lang="en-US" dirty="0" smtClean="0"/>
                    </a:p>
                    <a:p>
                      <a:pPr algn="ctr"/>
                      <a:r>
                        <a:rPr lang="en-US" dirty="0" smtClean="0"/>
                        <a:t>Us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1. Global labels. </a:t>
                      </a:r>
                      <a:br>
                        <a:rPr lang="en-US" sz="1800" dirty="0" smtClean="0"/>
                      </a:br>
                      <a:r>
                        <a:rPr lang="en-US" sz="1800" dirty="0" smtClean="0"/>
                        <a:t>2. Sarcasm. </a:t>
                      </a:r>
                      <a:br>
                        <a:rPr lang="en-US" sz="1800" dirty="0" smtClean="0"/>
                      </a:br>
                      <a:r>
                        <a:rPr lang="en-US" sz="1800" dirty="0" smtClean="0"/>
                        <a:t>3. Dragging up the past. </a:t>
                      </a:r>
                      <a:br>
                        <a:rPr lang="en-US" sz="1800" dirty="0" smtClean="0"/>
                      </a:br>
                      <a:r>
                        <a:rPr lang="en-US" sz="1800" dirty="0" smtClean="0"/>
                        <a:t>4. Negative comparisons. </a:t>
                      </a:r>
                      <a:br>
                        <a:rPr lang="en-US" sz="1800" dirty="0" smtClean="0"/>
                      </a:br>
                      <a:r>
                        <a:rPr lang="en-US" sz="1800" dirty="0" smtClean="0"/>
                        <a:t>5. Judgmental “you” messages. </a:t>
                      </a:r>
                      <a:br>
                        <a:rPr lang="en-US" sz="1800" dirty="0" smtClean="0"/>
                      </a:br>
                      <a:r>
                        <a:rPr lang="en-US" sz="1800" dirty="0" smtClean="0"/>
                        <a:t>6. Threats. </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48576647"/>
              </p:ext>
            </p:extLst>
          </p:nvPr>
        </p:nvGraphicFramePr>
        <p:xfrm>
          <a:off x="388341" y="4496135"/>
          <a:ext cx="8409576" cy="1833880"/>
        </p:xfrm>
        <a:graphic>
          <a:graphicData uri="http://schemas.openxmlformats.org/drawingml/2006/table">
            <a:tbl>
              <a:tblPr firstRow="1" bandRow="1">
                <a:tableStyleId>{BC89EF96-8CEA-46FF-86C4-4CE0E7609802}</a:tableStyleId>
              </a:tblPr>
              <a:tblGrid>
                <a:gridCol w="8409576">
                  <a:extLst>
                    <a:ext uri="{9D8B030D-6E8A-4147-A177-3AD203B41FA5}">
                      <a16:colId xmlns:a16="http://schemas.microsoft.com/office/drawing/2014/main" val="20000"/>
                    </a:ext>
                  </a:extLst>
                </a:gridCol>
              </a:tblGrid>
              <a:tr h="370840">
                <a:tc>
                  <a:txBody>
                    <a:bodyPr/>
                    <a:lstStyle/>
                    <a:p>
                      <a:pPr algn="ctr"/>
                      <a:r>
                        <a:rPr lang="en-US" dirty="0" smtClean="0"/>
                        <a:t>Exercise</a:t>
                      </a:r>
                      <a:endParaRPr lang="en-US" dirty="0"/>
                    </a:p>
                  </a:txBody>
                  <a:tcPr/>
                </a:tc>
                <a:extLst>
                  <a:ext uri="{0D108BD9-81ED-4DB2-BD59-A6C34878D82A}">
                    <a16:rowId xmlns:a16="http://schemas.microsoft.com/office/drawing/2014/main" val="10000"/>
                  </a:ext>
                </a:extLst>
              </a:tr>
              <a:tr h="370840">
                <a:tc>
                  <a:txBody>
                    <a:bodyPr/>
                    <a:lstStyle/>
                    <a:p>
                      <a:r>
                        <a:rPr lang="en-US" dirty="0" smtClean="0"/>
                        <a:t>1. Review the types of unsupportive messages discussed above. Which of</a:t>
                      </a:r>
                    </a:p>
                    <a:p>
                      <a:r>
                        <a:rPr lang="en-US" dirty="0" smtClean="0"/>
                        <a:t>    them do you think has the potential to separate people the most? Why?</a:t>
                      </a:r>
                    </a:p>
                    <a:p>
                      <a:r>
                        <a:rPr lang="en-US" dirty="0" smtClean="0"/>
                        <a:t>    Which one do you have the most difficulty avoiding (directing toward</a:t>
                      </a:r>
                    </a:p>
                    <a:p>
                      <a:r>
                        <a:rPr lang="en-US" dirty="0" smtClean="0"/>
                        <a:t>    others)? Why?</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98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tx1"/>
                </a:solidFill>
              </a:rPr>
              <a:t>Chapter 3 Verbal Communication </a:t>
            </a:r>
            <a:r>
              <a:rPr lang="en-US" sz="1600" dirty="0" smtClean="0">
                <a:solidFill>
                  <a:schemeClr val="tx1"/>
                </a:solidFill>
              </a:rPr>
              <a:t>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2" name="Rectangle 1"/>
          <p:cNvSpPr/>
          <p:nvPr/>
        </p:nvSpPr>
        <p:spPr>
          <a:xfrm>
            <a:off x="467544" y="908720"/>
            <a:ext cx="3456384" cy="369332"/>
          </a:xfrm>
          <a:prstGeom prst="rect">
            <a:avLst/>
          </a:prstGeom>
        </p:spPr>
        <p:txBody>
          <a:bodyPr wrap="square">
            <a:spAutoFit/>
          </a:bodyPr>
          <a:lstStyle/>
          <a:p>
            <a:r>
              <a:rPr lang="en-US" b="1" dirty="0" smtClean="0"/>
              <a:t>3.3 Using Words Well</a:t>
            </a:r>
            <a:endParaRPr lang="en-US" b="1" dirty="0"/>
          </a:p>
        </p:txBody>
      </p:sp>
      <p:sp>
        <p:nvSpPr>
          <p:cNvPr id="3" name="TextBox 2"/>
          <p:cNvSpPr txBox="1"/>
          <p:nvPr/>
        </p:nvSpPr>
        <p:spPr>
          <a:xfrm>
            <a:off x="755576" y="1410874"/>
            <a:ext cx="216024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Levels of Abstraction</a:t>
            </a:r>
            <a:endParaRPr lang="en-US"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065221"/>
            <a:ext cx="5285011" cy="531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9552" y="1916832"/>
            <a:ext cx="2592288"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Following the example in the ladder of abstraction, take a common word referring to an object (like </a:t>
            </a:r>
            <a:r>
              <a:rPr lang="en-US" b="1" dirty="0" smtClean="0">
                <a:latin typeface="Times New Roman" panose="02020603050405020304" pitchFamily="18" charset="0"/>
                <a:cs typeface="Times New Roman" panose="02020603050405020304" pitchFamily="18" charset="0"/>
              </a:rPr>
              <a:t>bicycle</a:t>
            </a:r>
            <a:r>
              <a:rPr lang="en-US" dirty="0" smtClean="0">
                <a:latin typeface="Times New Roman" panose="02020603050405020304" pitchFamily="18" charset="0"/>
                <a:cs typeface="Times New Roman" panose="02020603050405020304" pitchFamily="18" charset="0"/>
              </a:rPr>
              <a:t> or </a:t>
            </a:r>
            <a:r>
              <a:rPr lang="en-US" b="1" dirty="0" smtClean="0">
                <a:latin typeface="Times New Roman" panose="02020603050405020304" pitchFamily="18" charset="0"/>
                <a:cs typeface="Times New Roman" panose="02020603050405020304" pitchFamily="18" charset="0"/>
              </a:rPr>
              <a:t>smartphone</a:t>
            </a:r>
            <a:r>
              <a:rPr lang="en-US" dirty="0" smtClean="0">
                <a:latin typeface="Times New Roman" panose="02020603050405020304" pitchFamily="18" charset="0"/>
                <a:cs typeface="Times New Roman" panose="02020603050405020304" pitchFamily="18" charset="0"/>
              </a:rPr>
              <a:t>) and write its meaning, in your own words, at each step from most concrete to most abstract. Discuss how the meaning changes as the word/idea becomes more abstract and how the word becomes more difficult to define.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92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tx1"/>
                </a:solidFill>
              </a:rPr>
              <a:t>Chapter 3 Verbal Communication </a:t>
            </a:r>
            <a:r>
              <a:rPr lang="en-US" sz="1600" dirty="0" smtClean="0">
                <a:solidFill>
                  <a:schemeClr val="tx1"/>
                </a:solidFill>
              </a:rPr>
              <a:t>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2" name="Rectangle 1"/>
          <p:cNvSpPr/>
          <p:nvPr/>
        </p:nvSpPr>
        <p:spPr>
          <a:xfrm>
            <a:off x="467544" y="692696"/>
            <a:ext cx="3456384" cy="369332"/>
          </a:xfrm>
          <a:prstGeom prst="rect">
            <a:avLst/>
          </a:prstGeom>
        </p:spPr>
        <p:txBody>
          <a:bodyPr wrap="square">
            <a:spAutoFit/>
          </a:bodyPr>
          <a:lstStyle/>
          <a:p>
            <a:r>
              <a:rPr lang="en-US" b="1" dirty="0" smtClean="0"/>
              <a:t>3.3 Using Words Well</a:t>
            </a:r>
            <a:endParaRPr lang="en-US" b="1" dirty="0"/>
          </a:p>
        </p:txBody>
      </p:sp>
      <p:sp>
        <p:nvSpPr>
          <p:cNvPr id="3" name="TextBox 2"/>
          <p:cNvSpPr txBox="1"/>
          <p:nvPr/>
        </p:nvSpPr>
        <p:spPr>
          <a:xfrm>
            <a:off x="971600" y="2598095"/>
            <a:ext cx="1800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Whole Messages</a:t>
            </a:r>
            <a:endParaRPr lang="en-US" b="1" dirty="0"/>
          </a:p>
        </p:txBody>
      </p:sp>
      <p:sp>
        <p:nvSpPr>
          <p:cNvPr id="8" name="TextBox 7"/>
          <p:cNvSpPr txBox="1"/>
          <p:nvPr/>
        </p:nvSpPr>
        <p:spPr>
          <a:xfrm>
            <a:off x="971600" y="1239882"/>
            <a:ext cx="183504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Partial Messages</a:t>
            </a:r>
            <a:endParaRPr lang="en-US" b="1" dirty="0"/>
          </a:p>
        </p:txBody>
      </p:sp>
      <p:sp>
        <p:nvSpPr>
          <p:cNvPr id="9" name="TextBox 8"/>
          <p:cNvSpPr txBox="1"/>
          <p:nvPr/>
        </p:nvSpPr>
        <p:spPr>
          <a:xfrm>
            <a:off x="971600" y="1922236"/>
            <a:ext cx="26642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Contaminated Messages</a:t>
            </a:r>
            <a:endParaRPr lang="en-US" b="1" dirty="0"/>
          </a:p>
        </p:txBody>
      </p:sp>
      <p:sp>
        <p:nvSpPr>
          <p:cNvPr id="5" name="Rectangle 4"/>
          <p:cNvSpPr/>
          <p:nvPr/>
        </p:nvSpPr>
        <p:spPr>
          <a:xfrm>
            <a:off x="4427984" y="1240529"/>
            <a:ext cx="2884123" cy="369332"/>
          </a:xfrm>
          <a:prstGeom prst="rect">
            <a:avLst/>
          </a:prstGeom>
        </p:spPr>
        <p:txBody>
          <a:bodyPr wrap="none">
            <a:spAutoFit/>
          </a:bodyPr>
          <a:lstStyle/>
          <a:p>
            <a:r>
              <a:rPr lang="en-US" dirty="0"/>
              <a:t> “I don’t trust Bob </a:t>
            </a:r>
            <a:r>
              <a:rPr lang="en-US" dirty="0" smtClean="0"/>
              <a:t>anymore.”</a:t>
            </a:r>
            <a:endParaRPr lang="en-US" dirty="0"/>
          </a:p>
        </p:txBody>
      </p:sp>
      <p:sp>
        <p:nvSpPr>
          <p:cNvPr id="6" name="Rectangle 5"/>
          <p:cNvSpPr/>
          <p:nvPr/>
        </p:nvSpPr>
        <p:spPr>
          <a:xfrm>
            <a:off x="4427984" y="1905685"/>
            <a:ext cx="4338432" cy="369332"/>
          </a:xfrm>
          <a:prstGeom prst="rect">
            <a:avLst/>
          </a:prstGeom>
        </p:spPr>
        <p:txBody>
          <a:bodyPr wrap="none">
            <a:spAutoFit/>
          </a:bodyPr>
          <a:lstStyle/>
          <a:p>
            <a:r>
              <a:rPr lang="en-US" dirty="0" smtClean="0"/>
              <a:t> “It looks like you wasted another semester.”</a:t>
            </a:r>
            <a:endParaRPr lang="en-US" dirty="0"/>
          </a:p>
        </p:txBody>
      </p:sp>
      <p:sp>
        <p:nvSpPr>
          <p:cNvPr id="10" name="Rectangle 9"/>
          <p:cNvSpPr/>
          <p:nvPr/>
        </p:nvSpPr>
        <p:spPr>
          <a:xfrm>
            <a:off x="4499992" y="2593148"/>
            <a:ext cx="3960440" cy="2862322"/>
          </a:xfrm>
          <a:prstGeom prst="rect">
            <a:avLst/>
          </a:prstGeom>
        </p:spPr>
        <p:txBody>
          <a:bodyPr wrap="square">
            <a:spAutoFit/>
          </a:bodyPr>
          <a:lstStyle/>
          <a:p>
            <a:r>
              <a:rPr lang="en-US" dirty="0" smtClean="0"/>
              <a:t>“Your dad and I talked, and he said you told him you failed your sociology class and are thinking about changing your major” </a:t>
            </a:r>
            <a:r>
              <a:rPr lang="en-US" b="1" dirty="0" smtClean="0"/>
              <a:t>(observation). </a:t>
            </a:r>
            <a:r>
              <a:rPr lang="en-US" dirty="0" smtClean="0"/>
              <a:t>“I think you’re hurting your chances of graduating on time and getting started on your career” </a:t>
            </a:r>
            <a:r>
              <a:rPr lang="en-US" b="1" dirty="0" smtClean="0"/>
              <a:t>(thought). </a:t>
            </a:r>
            <a:r>
              <a:rPr lang="en-US" dirty="0" smtClean="0"/>
              <a:t>“I feel anxious because we both took out loans to pay for your education” </a:t>
            </a:r>
            <a:r>
              <a:rPr lang="en-US" b="1" dirty="0" smtClean="0"/>
              <a:t>(feeling). “</a:t>
            </a:r>
            <a:r>
              <a:rPr lang="en-US" dirty="0" smtClean="0"/>
              <a:t>Would you be willing to talk about it with me?” </a:t>
            </a:r>
            <a:r>
              <a:rPr lang="en-US" b="1" dirty="0" smtClean="0"/>
              <a:t>(need). </a:t>
            </a:r>
          </a:p>
        </p:txBody>
      </p:sp>
      <p:sp>
        <p:nvSpPr>
          <p:cNvPr id="13" name="TextBox 12"/>
          <p:cNvSpPr txBox="1"/>
          <p:nvPr/>
        </p:nvSpPr>
        <p:spPr>
          <a:xfrm>
            <a:off x="397852" y="3172972"/>
            <a:ext cx="3958124"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Decontaminate</a:t>
            </a:r>
            <a:r>
              <a:rPr lang="en-US" dirty="0" smtClean="0">
                <a:latin typeface="Times New Roman" panose="02020603050405020304" pitchFamily="18" charset="0"/>
                <a:cs typeface="Times New Roman" panose="02020603050405020304" pitchFamily="18" charset="0"/>
              </a:rPr>
              <a:t> the following messages by rewriting them in a way that makes them whole (separate out each type of relevant expression). You can fill in details if needed to make your expressions more meaningful. </a:t>
            </a:r>
            <a:r>
              <a:rPr lang="en-US" dirty="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In pairs</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 feel like you can’t ever take me seriously.”</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 looks like you’ve ruined another perfectly good relationship.”</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593128" y="5517232"/>
            <a:ext cx="408332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Jerry Springer</a:t>
            </a:r>
          </a:p>
          <a:p>
            <a:r>
              <a:rPr lang="en-US" dirty="0" smtClean="0">
                <a:hlinkClick r:id="rId2"/>
              </a:rPr>
              <a:t>https://www.youtube.com/watch?v=Mb3Ag95h5_U</a:t>
            </a:r>
            <a:endParaRPr lang="en-US" dirty="0"/>
          </a:p>
        </p:txBody>
      </p:sp>
    </p:spTree>
    <p:extLst>
      <p:ext uri="{BB962C8B-B14F-4D97-AF65-F5344CB8AC3E}">
        <p14:creationId xmlns:p14="http://schemas.microsoft.com/office/powerpoint/2010/main" val="414071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5" grpId="0"/>
      <p:bldP spid="6" grpId="0"/>
      <p:bldP spid="10" grpId="0"/>
      <p:bldP spid="13"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TotalTime>
  <Words>837</Words>
  <Application>Microsoft Office PowerPoint</Application>
  <PresentationFormat>On-screen Show (4:3)</PresentationFormat>
  <Paragraphs>126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seanan clifford</dc:creator>
  <cp:lastModifiedBy>Windows 사용자</cp:lastModifiedBy>
  <cp:revision>16</cp:revision>
  <dcterms:created xsi:type="dcterms:W3CDTF">2015-03-23T09:14:26Z</dcterms:created>
  <dcterms:modified xsi:type="dcterms:W3CDTF">2021-12-09T02:45:36Z</dcterms:modified>
</cp:coreProperties>
</file>